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32" r:id="rId1"/>
  </p:sldMasterIdLst>
  <p:sldIdLst>
    <p:sldId id="256" r:id="rId2"/>
    <p:sldId id="258" r:id="rId3"/>
    <p:sldId id="262" r:id="rId4"/>
    <p:sldId id="278" r:id="rId5"/>
    <p:sldId id="259" r:id="rId6"/>
    <p:sldId id="269" r:id="rId7"/>
    <p:sldId id="265" r:id="rId8"/>
    <p:sldId id="273" r:id="rId9"/>
    <p:sldId id="277" r:id="rId10"/>
    <p:sldId id="281" r:id="rId11"/>
    <p:sldId id="282" r:id="rId12"/>
    <p:sldId id="283" r:id="rId13"/>
    <p:sldId id="266" r:id="rId14"/>
    <p:sldId id="280" r:id="rId15"/>
    <p:sldId id="276" r:id="rId16"/>
    <p:sldId id="268" r:id="rId17"/>
    <p:sldId id="275" r:id="rId18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oužívateľ systému Windows" initials="PsW" lastIdx="1" clrIdx="0">
    <p:extLst>
      <p:ext uri="{19B8F6BF-5375-455C-9EA6-DF929625EA0E}">
        <p15:presenceInfo xmlns:p15="http://schemas.microsoft.com/office/powerpoint/2012/main" userId="Používateľ systému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10" autoAdjust="0"/>
    <p:restoredTop sz="94660"/>
  </p:normalViewPr>
  <p:slideViewPr>
    <p:cSldViewPr snapToGrid="0">
      <p:cViewPr varScale="1">
        <p:scale>
          <a:sx n="55" d="100"/>
          <a:sy n="55" d="100"/>
        </p:scale>
        <p:origin x="96" y="11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5-28T14:26:20.114" idx="1">
    <p:pos x="7680" y="371"/>
    <p:text>tzte</p:text>
    <p:extLst>
      <p:ext uri="{C676402C-5697-4E1C-873F-D02D1690AC5C}">
        <p15:threadingInfo xmlns:p15="http://schemas.microsoft.com/office/powerpoint/2012/main" timeZoneBias="-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FA3AD-B1E1-4422-8194-AAC0631DD975}" type="datetimeFigureOut">
              <a:rPr lang="sk-SK" smtClean="0"/>
              <a:t>10. 6. 2024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F7D4-B113-4C9B-ACFC-04692DE074E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77180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FA3AD-B1E1-4422-8194-AAC0631DD975}" type="datetimeFigureOut">
              <a:rPr lang="sk-SK" smtClean="0"/>
              <a:t>10. 6. 2024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F7D4-B113-4C9B-ACFC-04692DE074E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75817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FA3AD-B1E1-4422-8194-AAC0631DD975}" type="datetimeFigureOut">
              <a:rPr lang="sk-SK" smtClean="0"/>
              <a:t>10. 6. 2024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F7D4-B113-4C9B-ACFC-04692DE074E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56201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FA3AD-B1E1-4422-8194-AAC0631DD975}" type="datetimeFigureOut">
              <a:rPr lang="sk-SK" smtClean="0"/>
              <a:t>10. 6. 2024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F7D4-B113-4C9B-ACFC-04692DE074E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34202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FA3AD-B1E1-4422-8194-AAC0631DD975}" type="datetimeFigureOut">
              <a:rPr lang="sk-SK" smtClean="0"/>
              <a:t>10. 6. 2024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F7D4-B113-4C9B-ACFC-04692DE074E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10330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FA3AD-B1E1-4422-8194-AAC0631DD975}" type="datetimeFigureOut">
              <a:rPr lang="sk-SK" smtClean="0"/>
              <a:t>10. 6. 2024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F7D4-B113-4C9B-ACFC-04692DE074E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46836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FA3AD-B1E1-4422-8194-AAC0631DD975}" type="datetimeFigureOut">
              <a:rPr lang="sk-SK" smtClean="0"/>
              <a:t>10. 6. 2024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F7D4-B113-4C9B-ACFC-04692DE074E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02120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FA3AD-B1E1-4422-8194-AAC0631DD975}" type="datetimeFigureOut">
              <a:rPr lang="sk-SK" smtClean="0"/>
              <a:t>10. 6. 2024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F7D4-B113-4C9B-ACFC-04692DE074E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07875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FA3AD-B1E1-4422-8194-AAC0631DD975}" type="datetimeFigureOut">
              <a:rPr lang="sk-SK" smtClean="0"/>
              <a:t>10. 6. 2024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F7D4-B113-4C9B-ACFC-04692DE074E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03262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FA3AD-B1E1-4422-8194-AAC0631DD975}" type="datetimeFigureOut">
              <a:rPr lang="sk-SK" smtClean="0"/>
              <a:t>10. 6. 2024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F7D4-B113-4C9B-ACFC-04692DE074E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92296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FA3AD-B1E1-4422-8194-AAC0631DD975}" type="datetimeFigureOut">
              <a:rPr lang="sk-SK" smtClean="0"/>
              <a:t>10. 6. 2024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F7D4-B113-4C9B-ACFC-04692DE074E9}" type="slidenum">
              <a:rPr lang="sk-SK" smtClean="0"/>
              <a:t>‹#›</a:t>
            </a:fld>
            <a:endParaRPr lang="sk-SK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98440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FA3AD-B1E1-4422-8194-AAC0631DD975}" type="datetimeFigureOut">
              <a:rPr lang="sk-SK" smtClean="0"/>
              <a:t>10. 6. 2024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F7D4-B113-4C9B-ACFC-04692DE074E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73670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FA3AD-B1E1-4422-8194-AAC0631DD975}" type="datetimeFigureOut">
              <a:rPr lang="sk-SK" smtClean="0"/>
              <a:t>10. 6. 2024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F7D4-B113-4C9B-ACFC-04692DE074E9}" type="slidenum">
              <a:rPr lang="sk-SK" smtClean="0"/>
              <a:t>‹#›</a:t>
            </a:fld>
            <a:endParaRPr lang="sk-S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820209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FA3AD-B1E1-4422-8194-AAC0631DD975}" type="datetimeFigureOut">
              <a:rPr lang="sk-SK" smtClean="0"/>
              <a:t>10. 6. 2024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F7D4-B113-4C9B-ACFC-04692DE074E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61290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FA3AD-B1E1-4422-8194-AAC0631DD975}" type="datetimeFigureOut">
              <a:rPr lang="sk-SK" smtClean="0"/>
              <a:t>10. 6. 2024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F7D4-B113-4C9B-ACFC-04692DE074E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875097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FA3AD-B1E1-4422-8194-AAC0631DD975}" type="datetimeFigureOut">
              <a:rPr lang="sk-SK" smtClean="0"/>
              <a:t>10. 6. 2024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F7D4-B113-4C9B-ACFC-04692DE074E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95096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FA3AD-B1E1-4422-8194-AAC0631DD975}" type="datetimeFigureOut">
              <a:rPr lang="sk-SK" smtClean="0"/>
              <a:t>10. 6. 2024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559F7D4-B113-4C9B-ACFC-04692DE074E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00046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vana.Hrozekova@minv.s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minv.sk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07067" y="2217721"/>
            <a:ext cx="7766936" cy="1646302"/>
          </a:xfrm>
          <a:noFill/>
        </p:spPr>
        <p:txBody>
          <a:bodyPr/>
          <a:lstStyle/>
          <a:p>
            <a:r>
              <a:rPr lang="sk-SK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Pozemkové úpravy </a:t>
            </a:r>
            <a:br>
              <a:rPr lang="sk-SK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k-SK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k. ú. Nižný Klátov </a:t>
            </a:r>
            <a:br>
              <a:rPr lang="sk-SK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k-SK" sz="3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prípravné konanie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78A6475-B408-4CC3-9138-8AB28FB30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286" y="4778504"/>
            <a:ext cx="4466287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400" b="1" i="0" u="none" strike="noStrike" cap="none" normalizeH="0" baseline="0" dirty="0">
                <a:ln>
                  <a:noFill/>
                </a:ln>
                <a:solidFill>
                  <a:srgbClr val="2C3E5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sk-SK" altLang="sk-SK" sz="1400" b="1" i="0" u="none" strike="noStrike" cap="none" normalizeH="0" baseline="0" dirty="0" bmk="">
                <a:ln>
                  <a:noFill/>
                </a:ln>
                <a:solidFill>
                  <a:srgbClr val="2C3E5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ng. Ivana </a:t>
            </a:r>
            <a:r>
              <a:rPr kumimoji="0" lang="sk-SK" altLang="sk-SK" sz="1400" b="1" i="0" u="none" strike="noStrike" cap="none" normalizeH="0" baseline="0" dirty="0" err="1" bmk="">
                <a:ln>
                  <a:noFill/>
                </a:ln>
                <a:solidFill>
                  <a:srgbClr val="2C3E5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Hrozeková</a:t>
            </a:r>
            <a:r>
              <a:rPr kumimoji="0" lang="sk-SK" altLang="sk-SK" sz="1400" b="1" i="0" u="none" strike="noStrike" cap="none" normalizeH="0" baseline="0" dirty="0" bmk="">
                <a:ln>
                  <a:noFill/>
                </a:ln>
                <a:solidFill>
                  <a:srgbClr val="2C3E5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vedúca projektu</a:t>
            </a:r>
            <a:endParaRPr kumimoji="0" lang="sk-SK" altLang="sk-SK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200" b="0" i="0" u="none" strike="noStrike" cap="none" normalizeH="0" baseline="0" dirty="0" bmk="_MailAutoSig">
                <a:ln>
                  <a:noFill/>
                </a:ln>
                <a:solidFill>
                  <a:srgbClr val="2C3E5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hlavný radca </a:t>
            </a:r>
            <a:r>
              <a:rPr kumimoji="0" lang="sk-SK" altLang="sk-SK" sz="1200" b="0" i="0" u="none" strike="noStrike" cap="none" normalizeH="0" baseline="0" dirty="0" bmk="_MailAutoSig">
                <a:ln>
                  <a:noFill/>
                </a:ln>
                <a:solidFill>
                  <a:srgbClr val="FF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| </a:t>
            </a:r>
            <a:r>
              <a:rPr kumimoji="0" lang="sk-SK" altLang="sk-SK" sz="1200" b="0" i="0" u="none" strike="noStrike" cap="none" normalizeH="0" baseline="0" dirty="0" bmk="_MailAutoSig">
                <a:ln>
                  <a:noFill/>
                </a:ln>
                <a:solidFill>
                  <a:srgbClr val="2C3E5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pozemkový a lesný </a:t>
            </a:r>
            <a:r>
              <a:rPr kumimoji="0" lang="sk-SK" altLang="sk-SK" sz="1200" b="0" i="0" u="none" strike="noStrike" cap="none" normalizeH="0" baseline="0" dirty="0" bmk="_MailAutoSig">
                <a:ln>
                  <a:noFill/>
                </a:ln>
                <a:solidFill>
                  <a:srgbClr val="FF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| </a:t>
            </a:r>
            <a:r>
              <a:rPr kumimoji="0" lang="sk-SK" altLang="sk-SK" sz="1200" b="0" i="0" u="none" strike="noStrike" cap="none" normalizeH="0" baseline="0" dirty="0" bmk="_MailAutoSig">
                <a:ln>
                  <a:noFill/>
                </a:ln>
                <a:solidFill>
                  <a:srgbClr val="2C3E5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Okresný </a:t>
            </a:r>
            <a:r>
              <a:rPr kumimoji="0" lang="sk-SK" altLang="sk-SK" sz="1200" b="0" i="0" u="none" strike="noStrike" cap="none" normalizeH="0" baseline="0" dirty="0" bmk="_MailAutoSig">
                <a:ln>
                  <a:noFill/>
                </a:ln>
                <a:solidFill>
                  <a:srgbClr val="2C3E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ú</a:t>
            </a:r>
            <a:r>
              <a:rPr kumimoji="0" lang="sk-SK" altLang="sk-SK" sz="1200" b="0" i="0" u="none" strike="noStrike" cap="none" normalizeH="0" baseline="0" dirty="0" bmk="_MailAutoSig">
                <a:ln>
                  <a:noFill/>
                </a:ln>
                <a:solidFill>
                  <a:srgbClr val="2C3E5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rad Ko</a:t>
            </a:r>
            <a:r>
              <a:rPr kumimoji="0" lang="sk-SK" altLang="sk-SK" sz="1200" b="0" i="0" u="none" strike="noStrike" cap="none" normalizeH="0" baseline="0" dirty="0" bmk="_MailAutoSig">
                <a:ln>
                  <a:noFill/>
                </a:ln>
                <a:solidFill>
                  <a:srgbClr val="2C3E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kumimoji="0" lang="sk-SK" altLang="sk-SK" sz="1200" b="0" i="0" u="none" strike="noStrike" cap="none" normalizeH="0" baseline="0" dirty="0" bmk="_MailAutoSig">
                <a:ln>
                  <a:noFill/>
                </a:ln>
                <a:solidFill>
                  <a:srgbClr val="2C3E5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ice-okolie</a:t>
            </a:r>
            <a:endParaRPr kumimoji="0" lang="sk-SK" altLang="sk-SK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obr1" descr="https://infoweb.minv.sk/podpis/img/whole.12529471.png">
            <a:extLst>
              <a:ext uri="{FF2B5EF4-FFF2-40B4-BE49-F238E27FC236}">
                <a16:creationId xmlns:a16="http://schemas.microsoft.com/office/drawing/2014/main" id="{A069AF7E-5E4E-43FB-9DBE-D97DFE702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87" y="5280050"/>
            <a:ext cx="1666875" cy="43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1824E3F9-E9D5-4062-B489-C26C12261C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286" y="5718200"/>
            <a:ext cx="3664786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200" b="0" i="0" u="none" strike="noStrike" cap="none" normalizeH="0" baseline="0" dirty="0" err="1" bmk="_MailAutoSig">
                <a:ln>
                  <a:noFill/>
                </a:ln>
                <a:solidFill>
                  <a:srgbClr val="2C3E5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Hroncova</a:t>
            </a:r>
            <a:r>
              <a:rPr kumimoji="0" lang="sk-SK" altLang="sk-SK" sz="1200" b="0" i="0" u="none" strike="noStrike" cap="none" normalizeH="0" baseline="0" dirty="0" bmk="_MailAutoSig">
                <a:ln>
                  <a:noFill/>
                </a:ln>
                <a:solidFill>
                  <a:srgbClr val="2C3E5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13 </a:t>
            </a:r>
            <a:r>
              <a:rPr kumimoji="0" lang="sk-SK" altLang="sk-SK" sz="1200" b="0" i="0" u="none" strike="noStrike" cap="none" normalizeH="0" baseline="0" dirty="0" bmk="_MailAutoSig">
                <a:ln>
                  <a:noFill/>
                </a:ln>
                <a:solidFill>
                  <a:srgbClr val="FF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| </a:t>
            </a:r>
            <a:r>
              <a:rPr kumimoji="0" lang="sk-SK" altLang="sk-SK" sz="1200" b="0" i="0" u="none" strike="noStrike" cap="none" normalizeH="0" baseline="0" dirty="0" bmk="_MailAutoSig">
                <a:ln>
                  <a:noFill/>
                </a:ln>
                <a:solidFill>
                  <a:srgbClr val="2C3E5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041 70 Ko</a:t>
            </a:r>
            <a:r>
              <a:rPr kumimoji="0" lang="sk-SK" altLang="sk-SK" sz="1200" b="0" i="0" u="none" strike="noStrike" cap="none" normalizeH="0" baseline="0" dirty="0" bmk="_MailAutoSig">
                <a:ln>
                  <a:noFill/>
                </a:ln>
                <a:solidFill>
                  <a:srgbClr val="2C3E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kumimoji="0" lang="sk-SK" altLang="sk-SK" sz="1200" b="0" i="0" u="none" strike="noStrike" cap="none" normalizeH="0" baseline="0" dirty="0" bmk="_MailAutoSig">
                <a:ln>
                  <a:noFill/>
                </a:ln>
                <a:solidFill>
                  <a:srgbClr val="2C3E5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ice </a:t>
            </a:r>
            <a:r>
              <a:rPr kumimoji="0" lang="sk-SK" altLang="sk-SK" sz="1200" b="0" i="0" u="none" strike="noStrike" cap="none" normalizeH="0" baseline="0" dirty="0" bmk="_MailAutoSig">
                <a:ln>
                  <a:noFill/>
                </a:ln>
                <a:solidFill>
                  <a:srgbClr val="FF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| </a:t>
            </a:r>
            <a:r>
              <a:rPr kumimoji="0" lang="sk-SK" altLang="sk-SK" sz="1200" b="0" i="0" u="none" strike="noStrike" cap="none" normalizeH="0" baseline="0" dirty="0" bmk="_MailAutoSig">
                <a:ln>
                  <a:noFill/>
                </a:ln>
                <a:solidFill>
                  <a:srgbClr val="2C3E5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Slovensk</a:t>
            </a:r>
            <a:r>
              <a:rPr kumimoji="0" lang="sk-SK" altLang="sk-SK" sz="1200" b="0" i="0" u="none" strike="noStrike" cap="none" normalizeH="0" baseline="0" dirty="0" bmk="_MailAutoSig">
                <a:ln>
                  <a:noFill/>
                </a:ln>
                <a:solidFill>
                  <a:srgbClr val="2C3E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</a:t>
            </a:r>
            <a:r>
              <a:rPr kumimoji="0" lang="sk-SK" altLang="sk-SK" sz="1200" b="0" i="0" u="none" strike="noStrike" cap="none" normalizeH="0" baseline="0" dirty="0" bmk="_MailAutoSig">
                <a:ln>
                  <a:noFill/>
                </a:ln>
                <a:solidFill>
                  <a:srgbClr val="2C3E5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republika </a:t>
            </a:r>
            <a:endParaRPr kumimoji="0" lang="sk-SK" altLang="sk-SK" sz="1200" b="0" i="0" u="none" strike="noStrike" cap="none" normalizeH="0" baseline="0" dirty="0" bmk="_MailAutoSig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200" b="0" i="0" u="none" strike="noStrike" cap="none" normalizeH="0" baseline="0" dirty="0" bmk="_MailAutoSig">
                <a:ln>
                  <a:noFill/>
                </a:ln>
                <a:solidFill>
                  <a:srgbClr val="2C3E5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tel.: 055 6004174 </a:t>
            </a:r>
            <a:endParaRPr kumimoji="0" lang="sk-SK" altLang="sk-SK" sz="1200" b="0" i="0" u="none" strike="noStrike" cap="none" normalizeH="0" baseline="0" dirty="0" bmk="_MailAutoSig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200" b="0" i="0" u="none" strike="noStrike" cap="none" normalizeH="0" baseline="0" dirty="0" bmk="_MailAutoSig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Ivana.Hrozekova@minv.sk</a:t>
            </a:r>
            <a:r>
              <a:rPr kumimoji="0" lang="sk-SK" altLang="sk-SK" sz="1200" b="0" i="0" u="none" strike="noStrike" cap="none" normalizeH="0" baseline="0" dirty="0" bmk="_MailAutoSig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| </a:t>
            </a:r>
            <a:r>
              <a:rPr kumimoji="0" lang="sk-SK" altLang="sk-SK" sz="1200" b="0" i="0" u="none" strike="noStrike" cap="none" normalizeH="0" baseline="0" dirty="0" bmk="_MailAutoSig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www.minv.sk</a:t>
            </a:r>
            <a:endParaRPr kumimoji="0" lang="sk-SK" altLang="sk-SK" sz="1200" b="0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465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482979" y="448117"/>
            <a:ext cx="102730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Nariadenie prípravného konania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sk-S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prípravné konanie pozemkových úprav bolo nariadené </a:t>
            </a:r>
            <a:b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základe uznesenia vlády SR č.</a:t>
            </a:r>
            <a:r>
              <a:rPr lang="sk-SK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29/2024</a:t>
            </a: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zo dňa 18.01.2024 </a:t>
            </a:r>
            <a:b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dôvodu uvedeného v § 2 ods.1 písm. a) zák. č. 330/1991</a:t>
            </a:r>
          </a:p>
          <a:p>
            <a:endParaRPr lang="sk-S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nariadil ho Okresný úrad Košice-okolie, pozemkový a lesný odbor</a:t>
            </a:r>
            <a:b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dňa </a:t>
            </a:r>
            <a:r>
              <a:rPr lang="sk-SK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30.01.2024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AC673331-2F5D-4C02-807B-A76745C677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845" y="2888275"/>
            <a:ext cx="5820697" cy="3396102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EA7581DF-976D-40C1-8A42-E3DD0DEFC3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834" y="5176971"/>
            <a:ext cx="875070" cy="1018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67831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502043" y="681669"/>
            <a:ext cx="957337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q"/>
              <a:tabLst>
                <a:tab pos="90170" algn="l"/>
                <a:tab pos="450215" algn="l"/>
              </a:tabLst>
            </a:pPr>
            <a:r>
              <a:rPr lang="sk-SK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Konanie o pozemkových úpravách prebieha podľa zákona č. </a:t>
            </a:r>
            <a:r>
              <a:rPr lang="sk-SK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330/1991 Zb.</a:t>
            </a:r>
            <a:r>
              <a:rPr lang="sk-SK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o pozemkových úpravách, usporiadaní pozemkového vlastníctva, pozemkových úradoch, pozemkovom fonde a o pozemkových spoločenstvách, v znení neskorších predpisov.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q"/>
              <a:tabLst>
                <a:tab pos="90170" algn="l"/>
                <a:tab pos="450215" algn="l"/>
              </a:tabLst>
            </a:pPr>
            <a:endParaRPr lang="sk-SK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q"/>
              <a:tabLst>
                <a:tab pos="90170" algn="l"/>
                <a:tab pos="450215" algn="l"/>
              </a:tabLst>
            </a:pPr>
            <a:endParaRPr lang="sk-SK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q"/>
              <a:tabLst>
                <a:tab pos="90170" algn="l"/>
                <a:tab pos="450215" algn="l"/>
              </a:tabLst>
            </a:pPr>
            <a:endParaRPr lang="sk-SK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q"/>
              <a:tabLst>
                <a:tab pos="450215" algn="l"/>
              </a:tabLst>
            </a:pPr>
            <a:r>
              <a:rPr lang="sk-SK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Správnym orgánom pre vykonanie pozemkových úprav v kat. území Nižný Klátov je Okresný úrad Košice – okolie, pozemkový a lesný odbor, ktorý vedie konanie podľa ustanovení zákona, rokuje s účastníkmi konania v jednotlivých etapách a vydáva rozhodnutia v súlade so zákonmi.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q"/>
              <a:tabLst>
                <a:tab pos="450215" algn="l"/>
              </a:tabLst>
            </a:pPr>
            <a:endParaRPr lang="sk-SK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q"/>
              <a:tabLst>
                <a:tab pos="450215" algn="l"/>
              </a:tabLst>
            </a:pPr>
            <a:endParaRPr lang="sk-SK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q"/>
              <a:tabLst>
                <a:tab pos="450215" algn="l"/>
              </a:tabLst>
            </a:pPr>
            <a:endParaRPr lang="sk-SK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q"/>
              <a:tabLst>
                <a:tab pos="450215" algn="l"/>
              </a:tabLst>
            </a:pPr>
            <a:r>
              <a:rPr lang="sk-SK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Vzhľadom k tomu, že pozemkové úpravy sa vykonávajú z dôvodu odstránenia prekážok výkonu vlastníckych práv vyvolaných historickým vývojom po roku 1948, náklady na vykonanie pozemkových úprav </a:t>
            </a:r>
            <a:r>
              <a:rPr lang="sk-SK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hradí štát</a:t>
            </a:r>
            <a:r>
              <a:rPr lang="sk-SK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v plnom rozsahu.</a:t>
            </a:r>
          </a:p>
        </p:txBody>
      </p:sp>
    </p:spTree>
    <p:extLst>
      <p:ext uri="{BB962C8B-B14F-4D97-AF65-F5344CB8AC3E}">
        <p14:creationId xmlns:p14="http://schemas.microsoft.com/office/powerpoint/2010/main" val="2652212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511277" y="305068"/>
            <a:ext cx="10171257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sk-SK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Účastníkmi pozemkových úprav sú:</a:t>
            </a:r>
          </a:p>
          <a:p>
            <a:pPr lvl="0" algn="just">
              <a:spcAft>
                <a:spcPts val="0"/>
              </a:spcAft>
            </a:pPr>
            <a:endParaRPr lang="sk-SK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sk-SK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vlastníci pozemkov v obvode projektu pozemkových úprav,</a:t>
            </a: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sk-SK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sk-SK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nájomcovia pozemkov v obvode projektu pozemkových úprav,</a:t>
            </a: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sk-SK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sk-SK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vlastníci ostatného nehnuteľného poľnohospodárskeho majetku alebo lesného majetku nachádzajúceho sa v obvode projektu pozemkových úprav,</a:t>
            </a: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sk-SK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sk-SK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fyzické osoby a právnické osoby, ktorých vlastnícke alebo iné práva môžu byť pozemkovými úpravami dotknuté,</a:t>
            </a: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sk-SK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sk-SK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Slovenský pozemkový fond,</a:t>
            </a: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sk-SK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sk-SK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Správca lesného majetku vo vlastníctve štátu, správcovia štátneho majetku,</a:t>
            </a: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sk-SK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sk-SK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obec alebo vyšší územný celok,</a:t>
            </a: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sk-SK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sk-SK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ak sa nepreukáže opak, vlastníkom je aj ten, kto o sebe tvrdí, že spĺňa niektorý predpoklad uvedených vyššie v bodoch 1-4.</a:t>
            </a:r>
          </a:p>
        </p:txBody>
      </p:sp>
    </p:spTree>
    <p:extLst>
      <p:ext uri="{BB962C8B-B14F-4D97-AF65-F5344CB8AC3E}">
        <p14:creationId xmlns:p14="http://schemas.microsoft.com/office/powerpoint/2010/main" val="2840534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456217" y="921839"/>
            <a:ext cx="959722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sk-SK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Dôvodom</a:t>
            </a:r>
            <a:r>
              <a:rPr lang="sk-SK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na vykonanie pozemkových úprav je potreba usporiadania vlastníckych a užívacích pomerov a odstránenie prekážok ich výkonu vyvolaných historickým vývojom pred účinnosťou zákona o pozemkových úpravách.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sk-SK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sk-SK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sk-SK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sk-SK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Obsahom PÚ</a:t>
            </a:r>
            <a:r>
              <a:rPr lang="sk-SK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je racionálne priestorové usporiadanie pozemkového vlastníctva (scelenie pozemkov, </a:t>
            </a:r>
            <a:r>
              <a:rPr lang="sk-SK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komasácia</a:t>
            </a:r>
            <a:r>
              <a:rPr lang="sk-SK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v určitom území a ostatného nehnuteľného poľnohospodárskeho a lesného majetku s ním spojeného, v súlade s požiadavkami a podmienkami ochrany životného prostredia a tvorby územného systému ekologickej stability, funkciami poľnohospodárskej krajiny a prevádzkovo – ekonomickými hľadiskami moderného poľnohospodárstva a lesného hospodárstva a podpory rozvoja vidieka.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sk-SK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sk-SK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sk-SK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sk-SK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Hlavným cieľom PÚ</a:t>
            </a:r>
            <a:r>
              <a:rPr lang="sk-SK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je vypracovať a realizovať projekt PÚ pre nové priestorové usporiadanie územia.</a:t>
            </a:r>
            <a:endParaRPr lang="sk-SK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019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802911" y="930601"/>
            <a:ext cx="81739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q"/>
              <a:tabLst>
                <a:tab pos="450215" algn="l"/>
              </a:tabLst>
            </a:pPr>
            <a:r>
              <a:rPr lang="sk-SK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Pozemkové úpravy predstavujú široký zámer činností a súčinnosti, procesne sa skladajú z postupnosti viacerých etáp ustanovených zákonom:</a:t>
            </a:r>
          </a:p>
          <a:p>
            <a:pPr>
              <a:spcAft>
                <a:spcPts val="0"/>
              </a:spcAft>
            </a:pPr>
            <a:r>
              <a:rPr lang="sk-SK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94" y="2024078"/>
            <a:ext cx="4675368" cy="4198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074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495717" y="94097"/>
            <a:ext cx="8285259" cy="6763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k-SK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Prípravné konanie = konanie o začatí PÚ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sk-SK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Správny orgán nariadi konanie o začatí PÚ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sk-SK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sk-SK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Určí sa obvod PÚ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sk-SK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sk-SK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 informuje SPF, LESY SR, Katastrálny odbor o začatí prípravného konania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sk-SK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sk-SK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 obstará odborné posudky a vyjadrenia potrebné na konanie o PÚ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sk-SK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sk-SK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 prerokuje s katastrálnym odborom revíziu údajov katastra nehnuteľnosti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sk-SK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sk-SK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 prerokuje s obcou dôvody a predpoklady začatia PÚ, v spolupráci s obcou zriadi prípravný výbor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sk-SK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sk-SK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 vykoná terénu obhliadku kde bude zisťovať nesúlady so stavom evidovaným v KN, nesúlad druhov pozemku oproti KN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sk-SK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sk-SK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 v spolupráci s obcou zabezpečí informovanosť účastníkov konania formou verejného zhromaždenia a informatívnych letákov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sk-SK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sk-SK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 vypracuje kalkuláciu ceny a rozpočet PÚ podľa cenníka, ktoré predkladá ministerstvo a vyhotoví elaborát prípravného konania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sk-SK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sk-SK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 nariadi PÚ až po oznámení od ministerstva po úspešnom verejnom obstarávaní zhotoviteľa PÚ a zabezpečení financovania</a:t>
            </a:r>
            <a:endParaRPr lang="sk-SK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315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id="{8B47E0F3-ACE3-4CD0-97D7-59A49982B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525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708691" y="750510"/>
            <a:ext cx="91825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Analýza údajov pre projekt PÚ Nižný Klátov</a:t>
            </a:r>
          </a:p>
          <a:p>
            <a:endParaRPr lang="sk-S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k-S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Zahrnuté parcely (extravilán) (E KN + C KN s LV = </a:t>
            </a:r>
            <a:r>
              <a:rPr lang="sk-SK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4024</a:t>
            </a: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toho E KN = </a:t>
            </a:r>
            <a:r>
              <a:rPr lang="sk-SK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2584</a:t>
            </a: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 KN = </a:t>
            </a:r>
            <a:r>
              <a:rPr lang="sk-SK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1440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sk-S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Výmera parciel na LV = </a:t>
            </a:r>
            <a:r>
              <a:rPr lang="sk-SK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548</a:t>
            </a: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sk-S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Počet všetkých vlastníkov </a:t>
            </a:r>
            <a:r>
              <a:rPr lang="sk-SK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1593</a:t>
            </a:r>
            <a:b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Počet vlastníkov so známym pobytom </a:t>
            </a:r>
            <a:r>
              <a:rPr lang="sk-SK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1441</a:t>
            </a:r>
            <a:b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Počet nezistených vlastníkov (§13 z.180/1995) </a:t>
            </a:r>
            <a:r>
              <a:rPr lang="sk-SK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152</a:t>
            </a:r>
            <a:b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Predpokladaná ideálna výmera nových pozemkov (600 m2)</a:t>
            </a:r>
          </a:p>
        </p:txBody>
      </p:sp>
    </p:spTree>
    <p:extLst>
      <p:ext uri="{BB962C8B-B14F-4D97-AF65-F5344CB8AC3E}">
        <p14:creationId xmlns:p14="http://schemas.microsoft.com/office/powerpoint/2010/main" val="2353344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/>
          <p:cNvSpPr txBox="1"/>
          <p:nvPr/>
        </p:nvSpPr>
        <p:spPr>
          <a:xfrm>
            <a:off x="641381" y="550496"/>
            <a:ext cx="5896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Parcely navrhnuté na vybratie z obvodu  PPÚ</a:t>
            </a: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2A386EA9-29BA-486E-94F5-E21E1E197B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85" t="2604" r="561" b="1687"/>
          <a:stretch/>
        </p:blipFill>
        <p:spPr>
          <a:xfrm>
            <a:off x="341052" y="1377645"/>
            <a:ext cx="6955971" cy="4814089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8B05F0EE-B40C-455D-9401-492876D8E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8140" y="950606"/>
            <a:ext cx="3972479" cy="566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02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9BF87B06-DF98-446D-ADB7-788133026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38" y="1411900"/>
            <a:ext cx="5229955" cy="4972744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77C42046-397A-45F5-8777-DC3DAE416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135901"/>
            <a:ext cx="5772956" cy="4248743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3797DEE5-0509-4034-ADEF-9C93244BC4C9}"/>
              </a:ext>
            </a:extLst>
          </p:cNvPr>
          <p:cNvSpPr txBox="1"/>
          <p:nvPr/>
        </p:nvSpPr>
        <p:spPr>
          <a:xfrm>
            <a:off x="727587" y="688258"/>
            <a:ext cx="20633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Lokalita </a:t>
            </a:r>
            <a:r>
              <a:rPr lang="sk-SK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Iberšek</a:t>
            </a:r>
            <a:r>
              <a:rPr lang="sk-SK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97525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8847045E-FE6C-4430-8043-52F9F335EB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9775" y="1264967"/>
            <a:ext cx="5798708" cy="5158512"/>
          </a:xfrm>
          <a:prstGeom prst="rect">
            <a:avLst/>
          </a:prstGeom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ECE7D3E6-F7D3-4D57-8492-8EA519557554}"/>
              </a:ext>
            </a:extLst>
          </p:cNvPr>
          <p:cNvSpPr txBox="1"/>
          <p:nvPr/>
        </p:nvSpPr>
        <p:spPr>
          <a:xfrm>
            <a:off x="727587" y="688258"/>
            <a:ext cx="33443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Dobývací priestor - amfibolit</a:t>
            </a:r>
          </a:p>
        </p:txBody>
      </p:sp>
    </p:spTree>
    <p:extLst>
      <p:ext uri="{BB962C8B-B14F-4D97-AF65-F5344CB8AC3E}">
        <p14:creationId xmlns:p14="http://schemas.microsoft.com/office/powerpoint/2010/main" val="4256719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541801" y="1004201"/>
            <a:ext cx="9350734" cy="4849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sk-SK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Vecne</a:t>
            </a:r>
            <a:r>
              <a:rPr lang="sk-SK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prípravné konanie ukončené, keď SO dospeje k záverečnému úsudku o tom, či sa preukázali dôvody podľa § 2 ods. 1 zákona o PÚ a vypracuje elaborát prípravného konania a správu so zhodnotením výsledkov prípravného konania.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endParaRPr lang="sk-SK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sk-SK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Procesne</a:t>
            </a:r>
            <a:r>
              <a:rPr lang="sk-SK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prípravné konanie ukončené rozhodnutím a to podľa §8 zákona o PÚ t. j. rozhodnutím o nariadení PÚ.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endParaRPr lang="sk-SK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sk-SK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 PÚ nariadených medzi vecným a procesným ukončením prípravného konania vznikne časový odstup z dôvodu verejného obstarávania zhotoviteľa pozemkových úprav. </a:t>
            </a:r>
            <a:endParaRPr lang="sk-SK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584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87" y="1186690"/>
            <a:ext cx="9913732" cy="5064014"/>
          </a:xfrm>
          <a:prstGeom prst="rect">
            <a:avLst/>
          </a:prstGeom>
          <a:effectLst>
            <a:softEdge rad="152400"/>
          </a:effectLst>
        </p:spPr>
      </p:pic>
      <p:sp>
        <p:nvSpPr>
          <p:cNvPr id="5" name="BlokTextu 4"/>
          <p:cNvSpPr txBox="1"/>
          <p:nvPr/>
        </p:nvSpPr>
        <p:spPr>
          <a:xfrm>
            <a:off x="1555719" y="786580"/>
            <a:ext cx="10933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Stav pred PPÚ                                          Stav po PPÚ</a:t>
            </a:r>
          </a:p>
        </p:txBody>
      </p:sp>
    </p:spTree>
    <p:extLst>
      <p:ext uri="{BB962C8B-B14F-4D97-AF65-F5344CB8AC3E}">
        <p14:creationId xmlns:p14="http://schemas.microsoft.com/office/powerpoint/2010/main" val="1461653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85" y="539027"/>
            <a:ext cx="10713121" cy="60261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0436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2149503" y="118015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923" b="3245"/>
          <a:stretch/>
        </p:blipFill>
        <p:spPr>
          <a:xfrm>
            <a:off x="559302" y="912535"/>
            <a:ext cx="9105417" cy="5549333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5" name="Obdĺžnik 4"/>
          <p:cNvSpPr/>
          <p:nvPr/>
        </p:nvSpPr>
        <p:spPr>
          <a:xfrm>
            <a:off x="-183308" y="396132"/>
            <a:ext cx="94831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Príklad výsledkov PÚ-Cestice (vykonané PÚ) / Komárovce (bez PÚ)</a:t>
            </a:r>
          </a:p>
        </p:txBody>
      </p:sp>
    </p:spTree>
    <p:extLst>
      <p:ext uri="{BB962C8B-B14F-4D97-AF65-F5344CB8AC3E}">
        <p14:creationId xmlns:p14="http://schemas.microsoft.com/office/powerpoint/2010/main" val="3437114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2539887" y="2814313"/>
            <a:ext cx="88975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4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Ďakujeme za pozornosť.</a:t>
            </a:r>
          </a:p>
        </p:txBody>
      </p:sp>
    </p:spTree>
    <p:extLst>
      <p:ext uri="{BB962C8B-B14F-4D97-AF65-F5344CB8AC3E}">
        <p14:creationId xmlns:p14="http://schemas.microsoft.com/office/powerpoint/2010/main" val="1136483095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Pohybujúci sa text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Fazeta</Template>
  <TotalTime>1080</TotalTime>
  <Words>781</Words>
  <Application>Microsoft Office PowerPoint</Application>
  <PresentationFormat>Širokouhlá</PresentationFormat>
  <Paragraphs>88</Paragraphs>
  <Slides>17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9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17</vt:i4>
      </vt:variant>
    </vt:vector>
  </HeadingPairs>
  <TitlesOfParts>
    <vt:vector size="27" baseType="lpstr">
      <vt:lpstr>Arial</vt:lpstr>
      <vt:lpstr>Arial Black</vt:lpstr>
      <vt:lpstr>Calibri</vt:lpstr>
      <vt:lpstr>Courier New</vt:lpstr>
      <vt:lpstr>Helvetica</vt:lpstr>
      <vt:lpstr>Times New Roman</vt:lpstr>
      <vt:lpstr>Trebuchet MS</vt:lpstr>
      <vt:lpstr>Wingdings</vt:lpstr>
      <vt:lpstr>Wingdings 3</vt:lpstr>
      <vt:lpstr>Fazeta</vt:lpstr>
      <vt:lpstr>Pozemkové úpravy  k. ú. Nižný Klátov  prípravné konanie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Pozemkové úpravy k. ú. Kalša/ prípravné  konanie</dc:title>
  <dc:creator>Používateľ systému Windows</dc:creator>
  <cp:lastModifiedBy>Admin</cp:lastModifiedBy>
  <cp:revision>43</cp:revision>
  <cp:lastPrinted>2024-06-07T07:13:05Z</cp:lastPrinted>
  <dcterms:created xsi:type="dcterms:W3CDTF">2023-05-02T08:48:26Z</dcterms:created>
  <dcterms:modified xsi:type="dcterms:W3CDTF">2024-06-10T07:08:20Z</dcterms:modified>
</cp:coreProperties>
</file>